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474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chelev.DNSHOSTNET\Local%20Settings\Temporary%20Internet%20Files\Content.Outlook\5MZ94J20\DueDate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73268744531933494"/>
          <c:h val="1"/>
        </c:manualLayout>
      </c:layout>
      <c:pie3DChart>
        <c:varyColors val="1"/>
        <c:ser>
          <c:idx val="0"/>
          <c:order val="0"/>
          <c:dPt>
            <c:idx val="1"/>
            <c:bubble3D val="0"/>
            <c:explosion val="12"/>
          </c:dPt>
          <c:dPt>
            <c:idx val="2"/>
            <c:bubble3D val="0"/>
            <c:explosion val="5"/>
          </c:dPt>
          <c:dPt>
            <c:idx val="3"/>
            <c:bubble3D val="0"/>
            <c:explosion val="11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0.10523413617415472"/>
                  <c:y val="8.0060960121920322E-2"/>
                </c:manualLayout>
              </c:layout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FEB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301991662806863"/>
                  <c:y val="-0.25816484632969283"/>
                </c:manualLayout>
              </c:layout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1"/>
                        </a:solidFill>
                      </a:rPr>
                      <a:t>MARCH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435602902578368E-2"/>
                  <c:y val="-0.34690839048344807"/>
                </c:manualLayout>
              </c:layout>
              <c:tx>
                <c:rich>
                  <a:bodyPr/>
                  <a:lstStyle/>
                  <a:p>
                    <a:r>
                      <a:rPr lang="en-US" baseline="0" smtClean="0">
                        <a:solidFill>
                          <a:schemeClr val="bg1"/>
                        </a:solidFill>
                      </a:rPr>
                      <a:t>APRIL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183</c:v>
                </c:pt>
                <c:pt idx="1">
                  <c:v>338</c:v>
                </c:pt>
                <c:pt idx="2">
                  <c:v>665</c:v>
                </c:pt>
                <c:pt idx="3">
                  <c:v>399</c:v>
                </c:pt>
                <c:pt idx="4">
                  <c:v>284</c:v>
                </c:pt>
                <c:pt idx="5">
                  <c:v>172</c:v>
                </c:pt>
                <c:pt idx="6">
                  <c:v>90</c:v>
                </c:pt>
                <c:pt idx="7">
                  <c:v>26</c:v>
                </c:pt>
                <c:pt idx="8">
                  <c:v>47</c:v>
                </c:pt>
                <c:pt idx="9">
                  <c:v>59</c:v>
                </c:pt>
                <c:pt idx="10">
                  <c:v>95</c:v>
                </c:pt>
                <c:pt idx="11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841716844218001"/>
          <c:y val="3.6277199221065148E-2"/>
          <c:w val="0.23177892186553603"/>
          <c:h val="0.88968595495330582"/>
        </c:manualLayout>
      </c:layout>
      <c:overlay val="0"/>
      <c:txPr>
        <a:bodyPr/>
        <a:lstStyle/>
        <a:p>
          <a:pPr>
            <a:defRPr sz="11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52400" y="152400"/>
            <a:ext cx="8839200" cy="6553200"/>
          </a:xfrm>
          <a:prstGeom prst="roundRect">
            <a:avLst>
              <a:gd name="adj" fmla="val 41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3505200" y="5638800"/>
            <a:ext cx="5486400" cy="1066800"/>
          </a:xfrm>
          <a:prstGeom prst="roundRect">
            <a:avLst>
              <a:gd name="adj" fmla="val 26558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39999">
                <a:srgbClr val="85C2FF">
                  <a:alpha val="0"/>
                </a:srgbClr>
              </a:gs>
              <a:gs pos="70000">
                <a:schemeClr val="tx2">
                  <a:lumMod val="20000"/>
                  <a:lumOff val="80000"/>
                  <a:alpha val="56000"/>
                </a:schemeClr>
              </a:gs>
              <a:gs pos="100000">
                <a:schemeClr val="bg1">
                  <a:lumMod val="85000"/>
                  <a:alpha val="58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35" y="5654309"/>
            <a:ext cx="3049424" cy="893073"/>
          </a:xfrm>
          <a:prstGeom prst="rect">
            <a:avLst/>
          </a:prstGeom>
        </p:spPr>
      </p:pic>
      <p:pic>
        <p:nvPicPr>
          <p:cNvPr id="8" name="Picture 7" descr="NewHomePage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477000" y="4944327"/>
            <a:ext cx="2514600" cy="19898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s.com/educators/" TargetMode="External"/><Relationship Id="rId2" Type="http://schemas.openxmlformats.org/officeDocument/2006/relationships/hyperlink" Target="http://www.scholarships.com/resourc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2400" y="152400"/>
            <a:ext cx="8839200" cy="6553200"/>
          </a:xfrm>
          <a:prstGeom prst="roundRect">
            <a:avLst>
              <a:gd name="adj" fmla="val 41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Filling the Gap: Scholarships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572" y="381000"/>
            <a:ext cx="5142319" cy="150601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52400" y="4876800"/>
            <a:ext cx="8839200" cy="1828800"/>
          </a:xfrm>
          <a:prstGeom prst="roundRect">
            <a:avLst>
              <a:gd name="adj" fmla="val 13500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39999">
                <a:srgbClr val="85C2FF">
                  <a:alpha val="0"/>
                </a:srgbClr>
              </a:gs>
              <a:gs pos="70000">
                <a:schemeClr val="tx2">
                  <a:lumMod val="20000"/>
                  <a:lumOff val="80000"/>
                  <a:alpha val="56000"/>
                </a:schemeClr>
              </a:gs>
              <a:gs pos="100000">
                <a:schemeClr val="bg1">
                  <a:lumMod val="85000"/>
                  <a:alpha val="5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ooks-hat-pap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4038600"/>
            <a:ext cx="4818413" cy="2057400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find scholarships</a:t>
            </a:r>
          </a:p>
          <a:p>
            <a:pPr lvl="1"/>
            <a:r>
              <a:rPr lang="en-US" dirty="0" smtClean="0"/>
              <a:t>Check the </a:t>
            </a:r>
            <a:r>
              <a:rPr lang="en-US" b="1" dirty="0" smtClean="0"/>
              <a:t>Financial Aid Office </a:t>
            </a:r>
            <a:r>
              <a:rPr lang="en-US" dirty="0" smtClean="0"/>
              <a:t>of the school the student plans on attending</a:t>
            </a:r>
          </a:p>
          <a:p>
            <a:pPr lvl="1"/>
            <a:r>
              <a:rPr lang="en-US" dirty="0" smtClean="0"/>
              <a:t>Check with </a:t>
            </a:r>
            <a:r>
              <a:rPr lang="en-US" b="1" dirty="0" smtClean="0"/>
              <a:t>local organizations and community foundations</a:t>
            </a:r>
          </a:p>
          <a:p>
            <a:pPr lvl="1"/>
            <a:r>
              <a:rPr lang="en-US" dirty="0" smtClean="0"/>
              <a:t>Sign up with </a:t>
            </a:r>
            <a:r>
              <a:rPr lang="en-US" b="1" dirty="0" smtClean="0"/>
              <a:t>scholarship search sites</a:t>
            </a:r>
            <a:r>
              <a:rPr lang="en-US" dirty="0" smtClean="0"/>
              <a:t> like Scholarships.com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apply for scholarships?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Scholarships are offered </a:t>
            </a:r>
            <a:r>
              <a:rPr lang="en-US" b="1" dirty="0" smtClean="0"/>
              <a:t>year round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Best time to apply is </a:t>
            </a:r>
            <a:r>
              <a:rPr lang="en-US" b="1" dirty="0" smtClean="0"/>
              <a:t>NOW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Conduct a </a:t>
            </a:r>
            <a:r>
              <a:rPr lang="en-US" b="1" dirty="0" smtClean="0"/>
              <a:t>search regularly </a:t>
            </a:r>
            <a:r>
              <a:rPr lang="en-US" dirty="0" smtClean="0"/>
              <a:t>throughout the year to ensure you find recently added scholarships </a:t>
            </a:r>
          </a:p>
          <a:p>
            <a:pPr lvl="2">
              <a:spcBef>
                <a:spcPts val="0"/>
              </a:spcBef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apply for scholarships?</a:t>
            </a:r>
          </a:p>
          <a:p>
            <a:pPr lvl="1"/>
            <a:r>
              <a:rPr lang="en-US" dirty="0" smtClean="0"/>
              <a:t>Large majority of scholarship deadlines are within the months of </a:t>
            </a:r>
            <a:r>
              <a:rPr lang="en-US" b="1" dirty="0" smtClean="0"/>
              <a:t>February-April</a:t>
            </a:r>
            <a:endParaRPr lang="en-US" dirty="0" smtClean="0"/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3352800"/>
          <a:ext cx="6477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navigate the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Get organized </a:t>
            </a:r>
          </a:p>
          <a:p>
            <a:pPr lvl="2"/>
            <a:r>
              <a:rPr lang="en-US" dirty="0" smtClean="0"/>
              <a:t>Pull together the information that may be needed for all scholarship applications </a:t>
            </a:r>
          </a:p>
          <a:p>
            <a:pPr lvl="3">
              <a:spcBef>
                <a:spcPts val="0"/>
              </a:spcBef>
            </a:pPr>
            <a:r>
              <a:rPr lang="en-US" dirty="0" smtClean="0"/>
              <a:t>Academic Information (GPA, SAT/ACT scores)</a:t>
            </a:r>
          </a:p>
          <a:p>
            <a:pPr lvl="3">
              <a:spcBef>
                <a:spcPts val="0"/>
              </a:spcBef>
            </a:pPr>
            <a:r>
              <a:rPr lang="en-US" dirty="0" smtClean="0"/>
              <a:t>Recommendation letters</a:t>
            </a:r>
          </a:p>
          <a:p>
            <a:pPr lvl="3">
              <a:spcBef>
                <a:spcPts val="0"/>
              </a:spcBef>
            </a:pPr>
            <a:r>
              <a:rPr lang="en-US" dirty="0" smtClean="0"/>
              <a:t>College choices</a:t>
            </a:r>
          </a:p>
          <a:p>
            <a:pPr lvl="3">
              <a:spcBef>
                <a:spcPts val="0"/>
              </a:spcBef>
            </a:pPr>
            <a:r>
              <a:rPr lang="en-US" dirty="0" smtClean="0"/>
              <a:t>Personal essay</a:t>
            </a:r>
          </a:p>
          <a:p>
            <a:pPr lvl="3">
              <a:spcBef>
                <a:spcPts val="0"/>
              </a:spcBef>
            </a:pPr>
            <a:r>
              <a:rPr lang="en-US" dirty="0" smtClean="0"/>
              <a:t>Community/volunteer work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navigate the process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Create a list of eligible scholarships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Sort the scholarship list by deadline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Start applying </a:t>
            </a:r>
          </a:p>
          <a:p>
            <a:pPr marL="1146175" lvl="3" indent="-227013">
              <a:lnSpc>
                <a:spcPct val="150000"/>
              </a:lnSpc>
            </a:pPr>
            <a:r>
              <a:rPr lang="en-US" spc="-30" dirty="0" smtClean="0"/>
              <a:t>Be sure to read </a:t>
            </a:r>
            <a:r>
              <a:rPr lang="en-US" spc="-30" dirty="0"/>
              <a:t>the directions, qualifications, and fine print </a:t>
            </a:r>
            <a:r>
              <a:rPr lang="en-US" spc="-30" dirty="0" smtClean="0"/>
              <a:t>carefully</a:t>
            </a:r>
          </a:p>
          <a:p>
            <a:pPr marL="1146175" lvl="3" indent="-227013">
              <a:lnSpc>
                <a:spcPct val="150000"/>
              </a:lnSpc>
            </a:pPr>
            <a:r>
              <a:rPr lang="en-US" dirty="0" smtClean="0"/>
              <a:t>Watch out for scholarship scams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 smtClean="0"/>
          </a:p>
          <a:p>
            <a:pPr marL="1371600" lvl="2" indent="-457200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the Resource </a:t>
            </a:r>
            <a:r>
              <a:rPr lang="en-US" dirty="0" smtClean="0"/>
              <a:t>section </a:t>
            </a:r>
            <a:r>
              <a:rPr lang="en-US" dirty="0" smtClean="0"/>
              <a:t>of Scholarships.com for more tips on how to fund a college </a:t>
            </a:r>
            <a:r>
              <a:rPr lang="en-US" dirty="0" smtClean="0"/>
              <a:t>education.</a:t>
            </a:r>
            <a:endParaRPr lang="en-US" dirty="0" smtClean="0"/>
          </a:p>
          <a:p>
            <a:pPr marL="625475" lvl="1">
              <a:lnSpc>
                <a:spcPct val="150000"/>
              </a:lnSpc>
            </a:pPr>
            <a:r>
              <a:rPr lang="en-US" sz="2700" spc="-100" dirty="0" smtClean="0"/>
              <a:t>Resources Link: </a:t>
            </a:r>
            <a:r>
              <a:rPr lang="en-US" sz="2700" spc="-100" dirty="0" smtClean="0">
                <a:hlinkClick r:id="rId2"/>
              </a:rPr>
              <a:t>http://www.scholarships.com/resources/</a:t>
            </a:r>
            <a:endParaRPr lang="en-US" sz="2700" spc="-100" dirty="0" smtClean="0">
              <a:hlinkClick r:id="rId3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300" spc="-200" dirty="0" smtClean="0"/>
              <a:t>College Funding: Exploring </a:t>
            </a:r>
            <a:r>
              <a:rPr lang="en-US" sz="4300" spc="-200" dirty="0"/>
              <a:t>T</a:t>
            </a:r>
            <a:r>
              <a:rPr lang="en-US" sz="4300" spc="-200" dirty="0" smtClean="0"/>
              <a:t>he Options</a:t>
            </a:r>
            <a:endParaRPr lang="en-US" sz="4300" spc="-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FAFSA</a:t>
            </a:r>
          </a:p>
          <a:p>
            <a:r>
              <a:rPr lang="en-US" dirty="0" smtClean="0"/>
              <a:t>Federal Loans and Grants</a:t>
            </a:r>
          </a:p>
          <a:p>
            <a:r>
              <a:rPr lang="en-US" dirty="0" smtClean="0"/>
              <a:t>College Savings Accounts</a:t>
            </a:r>
          </a:p>
          <a:p>
            <a:r>
              <a:rPr lang="en-US" b="1" dirty="0" smtClean="0"/>
              <a:t>Scholarships</a:t>
            </a:r>
          </a:p>
          <a:p>
            <a:r>
              <a:rPr lang="en-US" dirty="0" smtClean="0"/>
              <a:t>Private Lending Agencies: Student Loans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WHAT</a:t>
            </a:r>
            <a:r>
              <a:rPr lang="en-US" dirty="0" smtClean="0"/>
              <a:t> types of scholarships are out there?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WHERE</a:t>
            </a:r>
            <a:r>
              <a:rPr lang="en-US" dirty="0" smtClean="0"/>
              <a:t> can scholarships be found?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WHEN</a:t>
            </a:r>
            <a:r>
              <a:rPr lang="en-US" dirty="0" smtClean="0"/>
              <a:t> should students apply for scholarships?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HOW</a:t>
            </a:r>
            <a:r>
              <a:rPr lang="en-US" dirty="0" smtClean="0"/>
              <a:t> do we navigate the process?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Merit-based vs. Need-based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67000"/>
          <a:ext cx="7391400" cy="215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4314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Merit-based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Need-based</a:t>
                      </a:r>
                      <a:endParaRPr lang="en-US" sz="2400" dirty="0"/>
                    </a:p>
                  </a:txBody>
                  <a:tcPr/>
                </a:tc>
              </a:tr>
              <a:tr h="1702152">
                <a:tc>
                  <a:txBody>
                    <a:bodyPr/>
                    <a:lstStyle/>
                    <a:p>
                      <a:pPr marL="287338" lvl="0" indent="-169863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Academic or merit-based scholarships are awarded to</a:t>
                      </a:r>
                      <a:r>
                        <a:rPr lang="en-US" baseline="0" dirty="0" smtClean="0"/>
                        <a:t> recognize outstanding </a:t>
                      </a:r>
                      <a:r>
                        <a:rPr lang="en-US" dirty="0" smtClean="0"/>
                        <a:t>academic performance, talents and</a:t>
                      </a:r>
                      <a:r>
                        <a:rPr lang="en-US" baseline="0" dirty="0" smtClean="0"/>
                        <a:t> leadership abilities.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1313" lvl="0" indent="-231775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Need-based</a:t>
                      </a:r>
                      <a:r>
                        <a:rPr lang="en-US" baseline="0" dirty="0" smtClean="0"/>
                        <a:t> scholarships are awarded to those who demonstrate financial need.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Academics vs. Athletics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67000"/>
          <a:ext cx="73914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4314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Academics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Athletics</a:t>
                      </a:r>
                      <a:endParaRPr lang="en-US" sz="2400" dirty="0"/>
                    </a:p>
                  </a:txBody>
                  <a:tcPr/>
                </a:tc>
              </a:tr>
              <a:tr h="1702152">
                <a:tc>
                  <a:txBody>
                    <a:bodyPr/>
                    <a:lstStyle/>
                    <a:p>
                      <a:pPr marL="287338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Scholarships awarded based on a</a:t>
                      </a:r>
                      <a:r>
                        <a:rPr lang="en-US" sz="1600" baseline="0" dirty="0" smtClean="0"/>
                        <a:t> student’s intended are of study</a:t>
                      </a:r>
                    </a:p>
                    <a:p>
                      <a:pPr marL="287338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Most common areas of study: education, health, science, technology</a:t>
                      </a:r>
                    </a:p>
                    <a:p>
                      <a:pPr marL="287338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Professional organizations or companies affiliated with majors offer</a:t>
                      </a:r>
                      <a:r>
                        <a:rPr lang="en-US" sz="1600" baseline="0" dirty="0" smtClean="0"/>
                        <a:t> scholarships to entice students into their field.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1313" lvl="0" indent="-231775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spc="-20" baseline="0" dirty="0" smtClean="0"/>
                        <a:t>Traditional athletic scholarships are very competitive</a:t>
                      </a:r>
                    </a:p>
                    <a:p>
                      <a:pPr marL="341313" lvl="0" indent="-231775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spc="-20" dirty="0" smtClean="0"/>
                        <a:t>Scholarships offered by colleges will be run by the</a:t>
                      </a:r>
                      <a:r>
                        <a:rPr lang="en-US" sz="1600" spc="-20" baseline="0" dirty="0" smtClean="0"/>
                        <a:t> </a:t>
                      </a:r>
                      <a:r>
                        <a:rPr lang="en-US" sz="1600" spc="-20" dirty="0" smtClean="0"/>
                        <a:t>NCAA, NAIA or NJCAA</a:t>
                      </a:r>
                    </a:p>
                    <a:p>
                      <a:pPr marL="341313" marR="0" lvl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spc="-20" dirty="0" smtClean="0"/>
                        <a:t>Scholarships also available for athletes who play not to make a career of a sport, but because they enjoy the game.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types of scholarship opportunities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Scholarships by grade level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Scholarships by State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Scholarships by Type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Scholarships by Grade Level</a:t>
            </a:r>
          </a:p>
          <a:p>
            <a:pPr lvl="1"/>
            <a:r>
              <a:rPr lang="en-US" dirty="0" smtClean="0"/>
              <a:t>Majority of scholarships will target college-bound high school students</a:t>
            </a:r>
          </a:p>
          <a:p>
            <a:pPr lvl="1"/>
            <a:r>
              <a:rPr lang="en-US" dirty="0" smtClean="0"/>
              <a:t>Scholarships are available at every grade level (high school, undergraduate &amp; graduate levels)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Scholarships by State</a:t>
            </a:r>
          </a:p>
          <a:p>
            <a:pPr lvl="1"/>
            <a:r>
              <a:rPr lang="en-US" dirty="0" smtClean="0"/>
              <a:t>Some of the most common and easy to find scholarships are state scholarships</a:t>
            </a:r>
          </a:p>
          <a:p>
            <a:pPr lvl="1"/>
            <a:r>
              <a:rPr lang="en-US" dirty="0" smtClean="0"/>
              <a:t>State scholarships are need-based &amp; merit-based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scholarships pay particular attention to applicants pursuing certain high need </a:t>
            </a:r>
            <a:r>
              <a:rPr lang="en-US" dirty="0" smtClean="0"/>
              <a:t>fields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 smtClean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Scholarships by Type</a:t>
            </a:r>
          </a:p>
          <a:p>
            <a:pPr lvl="1"/>
            <a:r>
              <a:rPr lang="en-US" dirty="0" smtClean="0"/>
              <a:t>Different types include scholarships based on: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Ethnic background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Medical disabilities (Cancer, Epilepsy, etc.)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Community service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Religious convictions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Artistic abilities (art, film, dance, music)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Environmental causes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0"/>
              </a:schemeClr>
            </a:gs>
            <a:gs pos="39999">
              <a:srgbClr val="85C2FF">
                <a:alpha val="0"/>
              </a:srgbClr>
            </a:gs>
            <a:gs pos="70000">
              <a:schemeClr val="tx2">
                <a:lumMod val="20000"/>
                <a:lumOff val="80000"/>
                <a:alpha val="56000"/>
              </a:schemeClr>
            </a:gs>
            <a:gs pos="100000">
              <a:schemeClr val="bg1">
                <a:lumMod val="85000"/>
                <a:alpha val="58000"/>
              </a:schemeClr>
            </a:gs>
          </a:gsLst>
          <a:lin ang="27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480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Filling the Gap: Scholarships</vt:lpstr>
      <vt:lpstr>College Funding: Exploring The Options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Questions &amp;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the Gap: Scholarships</dc:title>
  <dc:creator>Scholarships.com</dc:creator>
  <cp:lastModifiedBy>Mary Dowski</cp:lastModifiedBy>
  <cp:revision>45</cp:revision>
  <dcterms:created xsi:type="dcterms:W3CDTF">2011-03-14T16:32:00Z</dcterms:created>
  <dcterms:modified xsi:type="dcterms:W3CDTF">2014-11-04T15:22:33Z</dcterms:modified>
</cp:coreProperties>
</file>